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6"/>
  </p:notesMasterIdLst>
  <p:handoutMasterIdLst>
    <p:handoutMasterId r:id="rId7"/>
  </p:handoutMasterIdLst>
  <p:sldIdLst>
    <p:sldId id="3983" r:id="rId2"/>
    <p:sldId id="3984" r:id="rId3"/>
    <p:sldId id="3985" r:id="rId4"/>
    <p:sldId id="3986" r:id="rId5"/>
  </p:sldIdLst>
  <p:sldSz cx="9144000" cy="6858000" type="screen4x3"/>
  <p:notesSz cx="7013575" cy="92995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Rounded MT Bol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292929"/>
    <a:srgbClr val="CC0066"/>
    <a:srgbClr val="FFCCFF"/>
    <a:srgbClr val="99FF33"/>
    <a:srgbClr val="FFFF00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8" autoAdjust="0"/>
    <p:restoredTop sz="94563" autoAdjust="0"/>
  </p:normalViewPr>
  <p:slideViewPr>
    <p:cSldViewPr snapToGrid="0">
      <p:cViewPr varScale="1">
        <p:scale>
          <a:sx n="106" d="100"/>
          <a:sy n="106" d="100"/>
        </p:scale>
        <p:origin x="-1728" y="-10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FF0A6D-BCD2-40A4-A0B7-FD8D6A126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8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8013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05" tIns="46603" rIns="93205" bIns="4660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3A62F5E-DDE7-4E66-A33C-AD9F38F88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9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</p:grpSp>
      <p:sp>
        <p:nvSpPr>
          <p:cNvPr id="6657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7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E7276B-8EF8-438C-888D-782EADEB8F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9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318A-035E-41BF-90FC-187F5F63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2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8CE73-E92C-4EF8-926E-94B91BBC1C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6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AC22C-8D10-43DB-A32E-2573689549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4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98285-3076-49D4-ADE8-02882AD4EB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8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B1BEE-B3F5-466E-A99D-9C5373E0B2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0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7BC23-C05F-4219-802F-ADDBC8ABDF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6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12D1-12B6-417B-9017-556D357423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2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EFD5-4475-4C65-86DD-A6F1AF1F1F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4B783-9389-4568-8C9C-CDA027D5B4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4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40E36-8F00-4FBA-9BF3-E020701836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E6D43-7070-4B26-8A57-4B65065F12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9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553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3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4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554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6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7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8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39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40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554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42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555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555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6555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  <p:sp>
          <p:nvSpPr>
            <p:cNvPr id="1046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 smtClean="0">
                <a:solidFill>
                  <a:srgbClr val="000000"/>
                </a:solidFill>
                <a:latin typeface="Garamond"/>
                <a:ea typeface="ＭＳ Ｐゴシック" charset="-128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555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Garamond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55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4C5174-90BF-44F6-BFD2-B417FF7E0D66}" type="slidenum">
              <a:rPr lang="en-US">
                <a:solidFill>
                  <a:srgbClr val="000000"/>
                </a:solidFill>
                <a:latin typeface="Garamond"/>
                <a:ea typeface="ＭＳ Ｐゴシック" charset="-128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Garamond"/>
              <a:ea typeface="ＭＳ Ｐゴシック" charset="-128"/>
            </a:endParaRPr>
          </a:p>
        </p:txBody>
      </p:sp>
      <p:sp>
        <p:nvSpPr>
          <p:cNvPr id="655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020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CLASSROOM 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4233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latin typeface="Times New Roman"/>
              <a:ea typeface="+mn-ea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Organization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Management skills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Routines and Procedures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Effective teachers MANAGE their classrooms.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Ineffective teachers DISCIPLINE their classrooms.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 </a:t>
            </a:r>
            <a:endParaRPr lang="en-US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477000" y="6167891"/>
            <a:ext cx="2667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 eaLnBrk="0" hangingPunct="0"/>
            <a:r>
              <a:rPr lang="en-US" sz="1400" b="1" i="1" dirty="0" smtClean="0">
                <a:solidFill>
                  <a:srgbClr val="FF0000"/>
                </a:solidFill>
              </a:rPr>
              <a:t>The First Days of School, p. 82</a:t>
            </a:r>
          </a:p>
        </p:txBody>
      </p:sp>
    </p:spTree>
    <p:extLst>
      <p:ext uri="{BB962C8B-B14F-4D97-AF65-F5344CB8AC3E}">
        <p14:creationId xmlns:p14="http://schemas.microsoft.com/office/powerpoint/2010/main" val="354929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FIRST DAY SCRIPT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4225"/>
            <a:ext cx="7696200" cy="3629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Script or a plan ready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Plan your day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Names of your students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Dismissal procedures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Script on a clipboard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    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  <a:ea typeface="+mn-ea"/>
              <a:cs typeface="+mn-cs"/>
            </a:endParaRPr>
          </a:p>
          <a:p>
            <a:pPr algn="ctr" eaLnBrk="1" hangingPunct="1">
              <a:lnSpc>
                <a:spcPts val="2000"/>
              </a:lnSpc>
              <a:buFontTx/>
              <a:buNone/>
              <a:defRPr/>
            </a:pPr>
            <a:r>
              <a:rPr lang="en-US" sz="1800" b="1" cap="small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  <a:ea typeface="+mn-ea"/>
                <a:cs typeface="+mn-cs"/>
              </a:rPr>
              <a:t>What You Do on the First Days of School Will Determine Your Success or Failure                                                                                        for the Rest of the School Year.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97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 eaLnBrk="0" hangingPunct="0"/>
            <a:r>
              <a:rPr lang="en-US" sz="1400" b="1" i="1" dirty="0" smtClean="0">
                <a:solidFill>
                  <a:srgbClr val="FF0000"/>
                </a:solidFill>
              </a:rPr>
              <a:t>         The First Days of School, p. 3</a:t>
            </a:r>
          </a:p>
        </p:txBody>
      </p:sp>
    </p:spTree>
    <p:extLst>
      <p:ext uri="{BB962C8B-B14F-4D97-AF65-F5344CB8AC3E}">
        <p14:creationId xmlns:p14="http://schemas.microsoft.com/office/powerpoint/2010/main" val="186001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ESTABLISHING PROCEDURES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latin typeface="Arial Rounded MT Bold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The first 2-3 weeks of school are critical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Introduce classroom procedures the first week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State expectations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Employ procedures that create consistency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Create a PowerPoint of your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Have students role-play procedures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Rehearse as necessary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latin typeface="Arial Rounded MT Bold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latin typeface="Arial Rounded MT Bold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>
              <a:latin typeface="Arial Rounded MT Bold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5410200"/>
            <a:ext cx="8610600" cy="908050"/>
          </a:xfrm>
          <a:prstGeom prst="rect">
            <a:avLst/>
          </a:prstGeom>
          <a:solidFill>
            <a:srgbClr val="FF9900">
              <a:alpha val="81961"/>
            </a:srgbClr>
          </a:solidFill>
          <a:ln w="635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FFFFFF"/>
                </a:solidFill>
                <a:latin typeface="Arial" charset="0"/>
              </a:rPr>
              <a:t>Effective teachers spend the first two weeks teaching students to be in control of their own actions in a consistent classroom environment.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i="1" dirty="0" smtClean="0">
                <a:solidFill>
                  <a:srgbClr val="FF0000"/>
                </a:solidFill>
              </a:rPr>
              <a:t>The First Days of School, p. 176</a:t>
            </a:r>
            <a:endParaRPr lang="en-US" sz="1400" b="1" dirty="0" smtClean="0">
              <a:solidFill>
                <a:srgbClr val="F8EB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3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 Rounded MT Bold" pitchFamily="34" charset="0"/>
                <a:ea typeface="+mj-ea"/>
                <a:cs typeface="+mj-cs"/>
              </a:rPr>
              <a:t>CONCLUSION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Arial Rounded MT Bold" pitchFamily="34" charset="0"/>
                <a:ea typeface="+mn-ea"/>
                <a:cs typeface="+mn-cs"/>
              </a:rPr>
              <a:t>In a well-managed classroom: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Procedures and routines structure the classroom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Student engagement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High expectations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Little wasted time, confusion, or disruption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Classroom climate is work-oriented, relaxed, pleasant, and welcoming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/>
                <a:ea typeface="+mn-ea"/>
                <a:cs typeface="Times New Roman"/>
              </a:rPr>
              <a:t>Teachers and students are successful</a:t>
            </a:r>
          </a:p>
        </p:txBody>
      </p:sp>
    </p:spTree>
    <p:extLst>
      <p:ext uri="{BB962C8B-B14F-4D97-AF65-F5344CB8AC3E}">
        <p14:creationId xmlns:p14="http://schemas.microsoft.com/office/powerpoint/2010/main" val="65336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7">
      <a:dk1>
        <a:srgbClr val="000000"/>
      </a:dk1>
      <a:lt1>
        <a:srgbClr val="F5F0BD"/>
      </a:lt1>
      <a:dk2>
        <a:srgbClr val="BD9D69"/>
      </a:dk2>
      <a:lt2>
        <a:srgbClr val="FFFFCC"/>
      </a:lt2>
      <a:accent1>
        <a:srgbClr val="CDBB77"/>
      </a:accent1>
      <a:accent2>
        <a:srgbClr val="F8EBD0"/>
      </a:accent2>
      <a:accent3>
        <a:srgbClr val="F9F6DB"/>
      </a:accent3>
      <a:accent4>
        <a:srgbClr val="000000"/>
      </a:accent4>
      <a:accent5>
        <a:srgbClr val="E3DABD"/>
      </a:accent5>
      <a:accent6>
        <a:srgbClr val="E1D5BC"/>
      </a:accent6>
      <a:hlink>
        <a:srgbClr val="FF9900"/>
      </a:hlink>
      <a:folHlink>
        <a:srgbClr val="C64B00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40364</TotalTime>
  <Words>193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Teamwork</vt:lpstr>
      <vt:lpstr>CLASSROOM MANAGEMENT</vt:lpstr>
      <vt:lpstr>FIRST DAY SCRIPT</vt:lpstr>
      <vt:lpstr>ESTABLISHING PROCEDURES</vt:lpstr>
      <vt:lpstr>CONCLUSION</vt:lpstr>
    </vt:vector>
  </TitlesOfParts>
  <Company>Harry K Wong Publications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Chen</dc:creator>
  <cp:lastModifiedBy>Rosemary</cp:lastModifiedBy>
  <cp:revision>1960</cp:revision>
  <dcterms:created xsi:type="dcterms:W3CDTF">2002-09-06T17:04:27Z</dcterms:created>
  <dcterms:modified xsi:type="dcterms:W3CDTF">2011-10-17T17:36:49Z</dcterms:modified>
</cp:coreProperties>
</file>